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A6A7-9746-4AC8-B041-3CB854FC4372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E8B1-81C1-4930-B37A-4D3450A9D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737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A6A7-9746-4AC8-B041-3CB854FC4372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E8B1-81C1-4930-B37A-4D3450A9D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500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A6A7-9746-4AC8-B041-3CB854FC4372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E8B1-81C1-4930-B37A-4D3450A9D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961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A6A7-9746-4AC8-B041-3CB854FC4372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E8B1-81C1-4930-B37A-4D3450A9D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737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A6A7-9746-4AC8-B041-3CB854FC4372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E8B1-81C1-4930-B37A-4D3450A9D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345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A6A7-9746-4AC8-B041-3CB854FC4372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E8B1-81C1-4930-B37A-4D3450A9D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222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A6A7-9746-4AC8-B041-3CB854FC4372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E8B1-81C1-4930-B37A-4D3450A9D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456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A6A7-9746-4AC8-B041-3CB854FC4372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E8B1-81C1-4930-B37A-4D3450A9D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907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A6A7-9746-4AC8-B041-3CB854FC4372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E8B1-81C1-4930-B37A-4D3450A9D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44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A6A7-9746-4AC8-B041-3CB854FC4372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E8B1-81C1-4930-B37A-4D3450A9D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286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A6A7-9746-4AC8-B041-3CB854FC4372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E8B1-81C1-4930-B37A-4D3450A9D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637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55A6A7-9746-4AC8-B041-3CB854FC4372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4E8B1-81C1-4930-B37A-4D3450A9D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754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4208865"/>
              </p:ext>
            </p:extLst>
          </p:nvPr>
        </p:nvGraphicFramePr>
        <p:xfrm>
          <a:off x="96012" y="182880"/>
          <a:ext cx="8971788" cy="7696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4578"/>
                <a:gridCol w="3551953"/>
                <a:gridCol w="3075257"/>
              </a:tblGrid>
              <a:tr h="422331">
                <a:tc gridSpan="3">
                  <a:txBody>
                    <a:bodyPr/>
                    <a:lstStyle/>
                    <a:p>
                      <a:r>
                        <a:rPr lang="en-US" sz="1600" dirty="0" smtClean="0"/>
                        <a:t>Theme: Sustainable Land and water management (at varying scales)</a:t>
                      </a:r>
                      <a:endParaRPr lang="en-US" sz="1600" dirty="0"/>
                    </a:p>
                  </a:txBody>
                  <a:tcPr marL="68580" marR="68580"/>
                </a:tc>
                <a:tc hMerge="1">
                  <a:txBody>
                    <a:bodyPr/>
                    <a:lstStyle/>
                    <a:p>
                      <a:endParaRPr lang="en-US" sz="1500" dirty="0"/>
                    </a:p>
                  </a:txBody>
                  <a:tcPr marL="68580" marR="68580"/>
                </a:tc>
                <a:tc hMerge="1">
                  <a:txBody>
                    <a:bodyPr/>
                    <a:lstStyle/>
                    <a:p>
                      <a:endParaRPr lang="en-US" sz="1500" dirty="0"/>
                    </a:p>
                  </a:txBody>
                  <a:tcPr marL="68580" marR="68580"/>
                </a:tc>
              </a:tr>
              <a:tr h="369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Objectives </a:t>
                      </a:r>
                      <a:endParaRPr lang="en-US" sz="14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Research questions</a:t>
                      </a:r>
                      <a:endParaRPr lang="en-US" sz="14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Activities </a:t>
                      </a:r>
                      <a:endParaRPr lang="en-US" sz="1400" dirty="0"/>
                    </a:p>
                  </a:txBody>
                  <a:tcPr marL="68580" marR="68580"/>
                </a:tc>
              </a:tr>
              <a:tr h="2911449">
                <a:tc>
                  <a:txBody>
                    <a:bodyPr/>
                    <a:lstStyle/>
                    <a:p>
                      <a:pPr marL="273050" marR="0" indent="-2730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600" dirty="0" smtClean="0"/>
                        <a:t>1.  </a:t>
                      </a:r>
                      <a:r>
                        <a:rPr lang="en-US" sz="1600" dirty="0" smtClean="0"/>
                        <a:t>Test </a:t>
                      </a:r>
                      <a:r>
                        <a:rPr lang="en-US" sz="1600" dirty="0" smtClean="0"/>
                        <a:t>opportunities and constraints for supplementary irrigation in typical rain fed cropping systems  to reduce vulnerability to weather variability and improve livelihoods.</a:t>
                      </a:r>
                    </a:p>
                  </a:txBody>
                  <a:tcPr marL="68580" marR="68580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dirty="0" smtClean="0"/>
                        <a:t>How to improve current practice to exploit and utilize existing water resources for</a:t>
                      </a:r>
                      <a:r>
                        <a:rPr lang="en-US" sz="1600" baseline="0" dirty="0" smtClean="0"/>
                        <a:t> agriculture and other household needs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en-US" sz="1600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dirty="0" smtClean="0"/>
                        <a:t>How </a:t>
                      </a:r>
                      <a:r>
                        <a:rPr lang="en-US" sz="1600" baseline="0" dirty="0" smtClean="0"/>
                        <a:t>do gender, formal and informal governance arrangements from HH and community levels influence access and use of </a:t>
                      </a:r>
                      <a:r>
                        <a:rPr lang="en-US" sz="1600" baseline="0" dirty="0" smtClean="0"/>
                        <a:t>water</a:t>
                      </a:r>
                      <a:endParaRPr lang="en-US" sz="1600" baseline="0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en-US" sz="1600" dirty="0" smtClean="0"/>
                    </a:p>
                  </a:txBody>
                  <a:tcPr marL="68580" marR="68580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en-US" sz="16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3525">
                <a:tc>
                  <a:txBody>
                    <a:bodyPr/>
                    <a:lstStyle/>
                    <a:p>
                      <a:pPr marL="177800" marR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2. Enhancing and maintaining soil and water resources in order to meet food, feeds and nutrition needs in sustainable and equitable manner. 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en-US" sz="1600" baseline="0" dirty="0" smtClean="0"/>
                    </a:p>
                  </a:txBody>
                  <a:tcPr marL="68580" marR="68580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600" dirty="0" smtClean="0"/>
                        <a:t>How can trade off analysis provide guidance for </a:t>
                      </a:r>
                      <a:r>
                        <a:rPr lang="en-US" sz="1600" baseline="0" dirty="0" smtClean="0"/>
                        <a:t>options to utilize crop residues for soil and/or livestock feed </a:t>
                      </a:r>
                      <a:r>
                        <a:rPr lang="en-US" sz="1600" baseline="0" dirty="0" smtClean="0"/>
                        <a:t>requirements. 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(revise it)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endParaRPr lang="en-US" sz="1600" baseline="0" dirty="0" smtClean="0"/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600" baseline="0" dirty="0" smtClean="0"/>
                        <a:t>What </a:t>
                      </a:r>
                      <a:r>
                        <a:rPr lang="en-US" sz="1600" baseline="0" dirty="0" smtClean="0"/>
                        <a:t>are the options for balancing natural resource use sustainably versus maximizing livelihoods from HH to community scale</a:t>
                      </a:r>
                      <a:r>
                        <a:rPr lang="en-US" sz="1600" baseline="0" dirty="0" smtClean="0"/>
                        <a:t>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(Research question needs to be reversed to capture weather variability, how do we scale from farm to landscape level?) clarify livestock/livelihoods issue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en-US" sz="1600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en-US" sz="1600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en-US" sz="1600" dirty="0"/>
                    </a:p>
                  </a:txBody>
                  <a:tcPr marL="68580" marR="68580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en-US" sz="16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514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bjectives and research questions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Objectives and research questions template.potx</Template>
  <TotalTime>78</TotalTime>
  <Words>172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Objectives and research questions template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Odhong, Jonathan (IITA)</cp:lastModifiedBy>
  <cp:revision>9</cp:revision>
  <dcterms:created xsi:type="dcterms:W3CDTF">2016-02-25T07:53:35Z</dcterms:created>
  <dcterms:modified xsi:type="dcterms:W3CDTF">2016-02-25T12:01:24Z</dcterms:modified>
</cp:coreProperties>
</file>